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241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AA0752-7766-3A4D-2ECF-76705623027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282575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Genel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D6B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DD6B20"/>
                </a:solidFill>
              </a:rPr>
              <a:t>HOW WE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749808"/>
            <a:ext cx="111556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3F3F46"/>
                </a:solidFill>
              </a:rPr>
              <a:t>In-Class Work  vs  Graded Deliverables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2542032"/>
            <a:ext cx="5486400" cy="3611880"/>
          </a:xfrm>
          <a:prstGeom prst="roundRect">
            <a:avLst>
              <a:gd name="adj" fmla="val 6000"/>
            </a:avLst>
          </a:prstGeom>
          <a:solidFill>
            <a:srgbClr val="F2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1874519"/>
            <a:ext cx="5486400" cy="603504"/>
          </a:xfrm>
          <a:prstGeom prst="roundRect">
            <a:avLst>
              <a:gd name="adj" fmla="val 6000"/>
            </a:avLst>
          </a:prstGeom>
          <a:solidFill>
            <a:srgbClr val="8A8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64592" rtlCol="0" anchor="ctr"/>
          <a:lstStyle/>
          <a:p>
            <a:pPr algn="ctr"/>
            <a:r>
              <a:rPr sz="1400" b="1">
                <a:solidFill>
                  <a:srgbClr val="FFFFFF"/>
                </a:solidFill>
              </a:rPr>
              <a:t>IN-CLASS  ·  UNGRADED (formative)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670048"/>
            <a:ext cx="530352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250" b="0">
                <a:solidFill>
                  <a:srgbClr val="3F3F46"/>
                </a:solidFill>
              </a:rPr>
              <a:t>• S1 — Portfolio mapping → 1 slide</a:t>
            </a:r>
          </a:p>
          <a:p>
            <a:pPr>
              <a:spcAft>
                <a:spcPts val="600"/>
              </a:spcAft>
            </a:pPr>
            <a:r>
              <a:rPr sz="1250" b="0">
                <a:solidFill>
                  <a:srgbClr val="3F3F46"/>
                </a:solidFill>
              </a:rPr>
              <a:t>• S2 — Investment committee simulation</a:t>
            </a:r>
          </a:p>
          <a:p>
            <a:pPr>
              <a:spcAft>
                <a:spcPts val="600"/>
              </a:spcAft>
            </a:pPr>
            <a:r>
              <a:rPr sz="1250" b="0">
                <a:solidFill>
                  <a:srgbClr val="3F3F46"/>
                </a:solidFill>
              </a:rPr>
              <a:t>• S4 — Activist negotiation, LIVE</a:t>
            </a:r>
          </a:p>
          <a:p>
            <a:pPr>
              <a:spcAft>
                <a:spcPts val="600"/>
              </a:spcAft>
            </a:pPr>
            <a:r>
              <a:rPr sz="1150" b="0">
                <a:solidFill>
                  <a:srgbClr val="6B6B72"/>
                </a:solidFill>
              </a:rPr>
              <a:t>Purpose: practice + learning.</a:t>
            </a:r>
          </a:p>
          <a:p>
            <a:pPr>
              <a:spcAft>
                <a:spcPts val="600"/>
              </a:spcAft>
            </a:pPr>
            <a:r>
              <a:rPr sz="1150" b="0">
                <a:solidFill>
                  <a:srgbClr val="6B6B72"/>
                </a:solidFill>
              </a:rPr>
              <a:t>Verbal/formative feedback; does NOT count toward the grade.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99632" y="2542032"/>
            <a:ext cx="5486400" cy="3611880"/>
          </a:xfrm>
          <a:prstGeom prst="roundRect">
            <a:avLst>
              <a:gd name="adj" fmla="val 6000"/>
            </a:avLst>
          </a:prstGeom>
          <a:solidFill>
            <a:srgbClr val="F7E3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199632" y="1874519"/>
            <a:ext cx="5486400" cy="603504"/>
          </a:xfrm>
          <a:prstGeom prst="roundRect">
            <a:avLst>
              <a:gd name="adj" fmla="val 6000"/>
            </a:avLst>
          </a:prstGeom>
          <a:solidFill>
            <a:srgbClr val="DD6B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64592" rtlCol="0" anchor="ctr"/>
          <a:lstStyle/>
          <a:p>
            <a:pPr algn="ctr"/>
            <a:r>
              <a:rPr sz="1400" b="1">
                <a:solidFill>
                  <a:srgbClr val="FFFFFF"/>
                </a:solidFill>
              </a:rPr>
              <a:t>DELIVERABLE  ·  GRADED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91072" y="2670048"/>
            <a:ext cx="530352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250" b="1">
                <a:solidFill>
                  <a:srgbClr val="3F3F46"/>
                </a:solidFill>
              </a:rPr>
              <a:t>• GW1 — Diagnostic · S3 · 15%</a:t>
            </a:r>
          </a:p>
          <a:p>
            <a:pPr>
              <a:spcAft>
                <a:spcPts val="600"/>
              </a:spcAft>
            </a:pPr>
            <a:r>
              <a:rPr sz="1250" b="1">
                <a:solidFill>
                  <a:srgbClr val="3F3F46"/>
                </a:solidFill>
              </a:rPr>
              <a:t>• GW2 — Decision Memo · ~Aug 6 · 15%</a:t>
            </a:r>
          </a:p>
          <a:p>
            <a:pPr>
              <a:spcAft>
                <a:spcPts val="600"/>
              </a:spcAft>
            </a:pPr>
            <a:r>
              <a:rPr sz="1250" b="1">
                <a:solidFill>
                  <a:srgbClr val="3F3F46"/>
                </a:solidFill>
              </a:rPr>
              <a:t>• IW1 — M&amp;A Memo · S5 · 22%</a:t>
            </a:r>
          </a:p>
          <a:p>
            <a:pPr>
              <a:spcAft>
                <a:spcPts val="600"/>
              </a:spcAft>
            </a:pPr>
            <a:r>
              <a:rPr sz="1250" b="1">
                <a:solidFill>
                  <a:srgbClr val="3F3F46"/>
                </a:solidFill>
              </a:rPr>
              <a:t>• IW2 — Reflection · ~Aug 13 · 18%</a:t>
            </a:r>
          </a:p>
          <a:p>
            <a:pPr>
              <a:spcAft>
                <a:spcPts val="600"/>
              </a:spcAft>
            </a:pPr>
            <a:r>
              <a:rPr sz="1250" b="1">
                <a:solidFill>
                  <a:srgbClr val="3F3F46"/>
                </a:solidFill>
              </a:rPr>
              <a:t>• Final Board Panel · S6 · 30%</a:t>
            </a:r>
          </a:p>
          <a:p>
            <a:pPr>
              <a:spcAft>
                <a:spcPts val="600"/>
              </a:spcAft>
            </a:pPr>
            <a:r>
              <a:rPr sz="1150" b="0">
                <a:solidFill>
                  <a:srgbClr val="6B6B72"/>
                </a:solidFill>
              </a:rPr>
              <a:t>Purpose: a written/presented product, assessed against a rubric.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263640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DD6B20"/>
                </a:solidFill>
              </a:rPr>
              <a:t>Exception: the S4 LIVE performance “counts as live” and feeds into the GW2 grade.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D6B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DD6B20"/>
                </a:solidFill>
              </a:rPr>
              <a:t>ASSESSMENT 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749808"/>
            <a:ext cx="111556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3F3F46"/>
                </a:solidFill>
              </a:rPr>
              <a:t>5 graded deliverables — when, and at what weight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3310128"/>
            <a:ext cx="10424160" cy="45720"/>
          </a:xfrm>
          <a:prstGeom prst="rect">
            <a:avLst/>
          </a:prstGeom>
          <a:solidFill>
            <a:srgbClr val="8A8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746503" y="3191256"/>
            <a:ext cx="274320" cy="274320"/>
          </a:xfrm>
          <a:prstGeom prst="ellipse">
            <a:avLst/>
          </a:prstGeom>
          <a:solidFill>
            <a:srgbClr val="DD6B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2697480"/>
            <a:ext cx="20116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6B6B72"/>
                </a:solidFill>
              </a:rPr>
              <a:t>S3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68680" y="3657600"/>
            <a:ext cx="2011680" cy="1783080"/>
          </a:xfrm>
          <a:prstGeom prst="roundRect">
            <a:avLst>
              <a:gd name="adj" fmla="val 6000"/>
            </a:avLst>
          </a:prstGeom>
          <a:solidFill>
            <a:srgbClr val="F2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8016" rtlCol="0" anchor="t"/>
          <a:lstStyle/>
          <a:p>
            <a:pPr algn="ctr"/>
            <a:r>
              <a:rPr sz="1100" b="1">
                <a:solidFill>
                  <a:srgbClr val="DD6B20"/>
                </a:solidFill>
              </a:rPr>
              <a:t>Group</a:t>
            </a:r>
          </a:p>
          <a:p>
            <a:pPr algn="ctr"/>
            <a:r>
              <a:rPr sz="1350" b="1">
                <a:solidFill>
                  <a:srgbClr val="3F3F46"/>
                </a:solidFill>
              </a:rPr>
              <a:t>GW1
Diagnostic</a:t>
            </a:r>
          </a:p>
          <a:p>
            <a:pPr algn="ctr"/>
            <a:r>
              <a:rPr sz="3000" b="1">
                <a:solidFill>
                  <a:srgbClr val="DD6B20"/>
                </a:solidFill>
              </a:rPr>
              <a:t>15%</a:t>
            </a:r>
          </a:p>
        </p:txBody>
      </p:sp>
      <p:sp>
        <p:nvSpPr>
          <p:cNvPr id="9" name="Oval 8"/>
          <p:cNvSpPr/>
          <p:nvPr/>
        </p:nvSpPr>
        <p:spPr>
          <a:xfrm>
            <a:off x="3941063" y="3191256"/>
            <a:ext cx="274320" cy="274320"/>
          </a:xfrm>
          <a:prstGeom prst="ellipse">
            <a:avLst/>
          </a:prstGeom>
          <a:solidFill>
            <a:srgbClr val="DD6B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063239" y="2697480"/>
            <a:ext cx="20116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6B6B72"/>
                </a:solidFill>
              </a:rPr>
              <a:t>S4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63239" y="3657600"/>
            <a:ext cx="2011680" cy="1783080"/>
          </a:xfrm>
          <a:prstGeom prst="roundRect">
            <a:avLst>
              <a:gd name="adj" fmla="val 6000"/>
            </a:avLst>
          </a:prstGeom>
          <a:solidFill>
            <a:srgbClr val="F2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8016" rtlCol="0" anchor="t"/>
          <a:lstStyle/>
          <a:p>
            <a:pPr algn="ctr"/>
            <a:r>
              <a:rPr sz="1100" b="1">
                <a:solidFill>
                  <a:srgbClr val="DD6B20"/>
                </a:solidFill>
              </a:rPr>
              <a:t>Group</a:t>
            </a:r>
          </a:p>
          <a:p>
            <a:pPr algn="ctr"/>
            <a:r>
              <a:rPr sz="1350" b="1">
                <a:solidFill>
                  <a:srgbClr val="3F3F46"/>
                </a:solidFill>
              </a:rPr>
              <a:t>GW2
Decision Memo</a:t>
            </a:r>
          </a:p>
          <a:p>
            <a:pPr algn="ctr"/>
            <a:r>
              <a:rPr sz="3000" b="1">
                <a:solidFill>
                  <a:srgbClr val="DD6B20"/>
                </a:solidFill>
              </a:rPr>
              <a:t>15%</a:t>
            </a:r>
          </a:p>
        </p:txBody>
      </p:sp>
      <p:sp>
        <p:nvSpPr>
          <p:cNvPr id="12" name="Oval 11"/>
          <p:cNvSpPr/>
          <p:nvPr/>
        </p:nvSpPr>
        <p:spPr>
          <a:xfrm>
            <a:off x="6135624" y="3191256"/>
            <a:ext cx="274320" cy="274320"/>
          </a:xfrm>
          <a:prstGeom prst="ellipse">
            <a:avLst/>
          </a:prstGeom>
          <a:solidFill>
            <a:srgbClr val="3F3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257800" y="2697480"/>
            <a:ext cx="20116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6B6B72"/>
                </a:solidFill>
              </a:rPr>
              <a:t>S5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257800" y="3657600"/>
            <a:ext cx="2011680" cy="1783080"/>
          </a:xfrm>
          <a:prstGeom prst="roundRect">
            <a:avLst>
              <a:gd name="adj" fmla="val 6000"/>
            </a:avLst>
          </a:prstGeom>
          <a:solidFill>
            <a:srgbClr val="F2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8016" rtlCol="0" anchor="t"/>
          <a:lstStyle/>
          <a:p>
            <a:pPr algn="ctr"/>
            <a:r>
              <a:rPr sz="1100" b="1">
                <a:solidFill>
                  <a:srgbClr val="3F3F46"/>
                </a:solidFill>
              </a:rPr>
              <a:t>Individual</a:t>
            </a:r>
          </a:p>
          <a:p>
            <a:pPr algn="ctr"/>
            <a:r>
              <a:rPr sz="1350" b="1">
                <a:solidFill>
                  <a:srgbClr val="3F3F46"/>
                </a:solidFill>
              </a:rPr>
              <a:t>IW1
M&amp;A Memo</a:t>
            </a:r>
          </a:p>
          <a:p>
            <a:pPr algn="ctr"/>
            <a:r>
              <a:rPr sz="3000" b="1">
                <a:solidFill>
                  <a:srgbClr val="3F3F46"/>
                </a:solidFill>
              </a:rPr>
              <a:t>22%</a:t>
            </a:r>
          </a:p>
        </p:txBody>
      </p:sp>
      <p:sp>
        <p:nvSpPr>
          <p:cNvPr id="15" name="Oval 14"/>
          <p:cNvSpPr/>
          <p:nvPr/>
        </p:nvSpPr>
        <p:spPr>
          <a:xfrm>
            <a:off x="8330183" y="3191256"/>
            <a:ext cx="274320" cy="274320"/>
          </a:xfrm>
          <a:prstGeom prst="ellipse">
            <a:avLst/>
          </a:prstGeom>
          <a:solidFill>
            <a:srgbClr val="B55B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452360" y="2697480"/>
            <a:ext cx="20116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6B6B72"/>
                </a:solidFill>
              </a:rPr>
              <a:t>S6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452360" y="3657600"/>
            <a:ext cx="2011680" cy="1783080"/>
          </a:xfrm>
          <a:prstGeom prst="roundRect">
            <a:avLst>
              <a:gd name="adj" fmla="val 6000"/>
            </a:avLst>
          </a:prstGeom>
          <a:solidFill>
            <a:srgbClr val="F2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8016" rtlCol="0" anchor="t"/>
          <a:lstStyle/>
          <a:p>
            <a:pPr algn="ctr"/>
            <a:r>
              <a:rPr sz="1100" b="1">
                <a:solidFill>
                  <a:srgbClr val="B55B12"/>
                </a:solidFill>
              </a:rPr>
              <a:t>Final</a:t>
            </a:r>
          </a:p>
          <a:p>
            <a:pPr algn="ctr"/>
            <a:r>
              <a:rPr sz="1350" b="1">
                <a:solidFill>
                  <a:srgbClr val="3F3F46"/>
                </a:solidFill>
              </a:rPr>
              <a:t>Final Board
Panel</a:t>
            </a:r>
          </a:p>
          <a:p>
            <a:pPr algn="ctr"/>
            <a:r>
              <a:rPr sz="3000" b="1">
                <a:solidFill>
                  <a:srgbClr val="B55B12"/>
                </a:solidFill>
              </a:rPr>
              <a:t>30%</a:t>
            </a:r>
          </a:p>
        </p:txBody>
      </p:sp>
      <p:sp>
        <p:nvSpPr>
          <p:cNvPr id="18" name="Oval 17"/>
          <p:cNvSpPr/>
          <p:nvPr/>
        </p:nvSpPr>
        <p:spPr>
          <a:xfrm>
            <a:off x="10524744" y="3191256"/>
            <a:ext cx="274320" cy="274320"/>
          </a:xfrm>
          <a:prstGeom prst="ellipse">
            <a:avLst/>
          </a:prstGeom>
          <a:solidFill>
            <a:srgbClr val="3F3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646920" y="2697480"/>
            <a:ext cx="20116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6B6B72"/>
                </a:solidFill>
              </a:rPr>
              <a:t>+1wk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646920" y="3657600"/>
            <a:ext cx="2011680" cy="1783080"/>
          </a:xfrm>
          <a:prstGeom prst="roundRect">
            <a:avLst>
              <a:gd name="adj" fmla="val 6000"/>
            </a:avLst>
          </a:prstGeom>
          <a:solidFill>
            <a:srgbClr val="F2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8016" rtlCol="0" anchor="t"/>
          <a:lstStyle/>
          <a:p>
            <a:pPr algn="ctr"/>
            <a:r>
              <a:rPr sz="1100" b="1">
                <a:solidFill>
                  <a:srgbClr val="3F3F46"/>
                </a:solidFill>
              </a:rPr>
              <a:t>Individual</a:t>
            </a:r>
          </a:p>
          <a:p>
            <a:pPr algn="ctr"/>
            <a:r>
              <a:rPr sz="1350" b="1">
                <a:solidFill>
                  <a:srgbClr val="3F3F46"/>
                </a:solidFill>
              </a:rPr>
              <a:t>IW2
Reflection</a:t>
            </a:r>
          </a:p>
          <a:p>
            <a:pPr algn="ctr"/>
            <a:r>
              <a:rPr sz="3000" b="1">
                <a:solidFill>
                  <a:srgbClr val="3F3F46"/>
                </a:solidFill>
              </a:rPr>
              <a:t>18%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630936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6B6B72"/>
                </a:solidFill>
              </a:rPr>
              <a:t>Group 30% (15+15) · Individual 40% (22+18) · Final 30% · Each dimension scored 1–5; grade = Σ(weight × score/5).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D6B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DD6B20"/>
                </a:solidFill>
              </a:rPr>
              <a:t>EXPECTATIONS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749808"/>
            <a:ext cx="111556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3F3F46"/>
                </a:solidFill>
              </a:rPr>
              <a:t>Group vs Individual — what “good” looks like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2542032"/>
            <a:ext cx="5486400" cy="3611880"/>
          </a:xfrm>
          <a:prstGeom prst="roundRect">
            <a:avLst>
              <a:gd name="adj" fmla="val 6000"/>
            </a:avLst>
          </a:prstGeom>
          <a:solidFill>
            <a:srgbClr val="F2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1874519"/>
            <a:ext cx="5486400" cy="603504"/>
          </a:xfrm>
          <a:prstGeom prst="roundRect">
            <a:avLst>
              <a:gd name="adj" fmla="val 6000"/>
            </a:avLst>
          </a:prstGeom>
          <a:solidFill>
            <a:srgbClr val="3F3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64592" rtlCol="0" anchor="ctr"/>
          <a:lstStyle/>
          <a:p>
            <a:pPr algn="ctr"/>
            <a:r>
              <a:rPr sz="1400" b="1">
                <a:solidFill>
                  <a:srgbClr val="FFFFFF"/>
                </a:solidFill>
              </a:rPr>
              <a:t>GROUP 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670048"/>
            <a:ext cx="530352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200" b="0">
                <a:solidFill>
                  <a:srgbClr val="3F3F46"/>
                </a:solidFill>
              </a:rPr>
              <a:t>• ONE team argument on a single company (board-style)</a:t>
            </a:r>
          </a:p>
          <a:p>
            <a:pPr>
              <a:spcAft>
                <a:spcPts val="600"/>
              </a:spcAft>
            </a:pPr>
            <a:r>
              <a:rPr sz="1200" b="0">
                <a:solidFill>
                  <a:srgbClr val="3F3F46"/>
                </a:solidFill>
              </a:rPr>
              <a:t>• Cumulative: Diagnostic → simulation → final package</a:t>
            </a:r>
          </a:p>
          <a:p>
            <a:pPr>
              <a:spcAft>
                <a:spcPts val="600"/>
              </a:spcAft>
            </a:pPr>
            <a:r>
              <a:rPr sz="1200" b="0">
                <a:solidFill>
                  <a:srgbClr val="3F3F46"/>
                </a:solidFill>
              </a:rPr>
              <a:t>• Mandatory reallocation section</a:t>
            </a:r>
          </a:p>
          <a:p>
            <a:pPr>
              <a:spcAft>
                <a:spcPts val="600"/>
              </a:spcAft>
            </a:pPr>
            <a:r>
              <a:rPr sz="1200" b="0">
                <a:solidFill>
                  <a:srgbClr val="3F3F46"/>
                </a:solidFill>
              </a:rPr>
              <a:t>• Peer contribution check (±10% adjustment)</a:t>
            </a:r>
          </a:p>
          <a:p>
            <a:pPr>
              <a:spcAft>
                <a:spcPts val="600"/>
              </a:spcAft>
            </a:pPr>
            <a:r>
              <a:rPr sz="1150" b="1">
                <a:solidFill>
                  <a:srgbClr val="DD6B20"/>
                </a:solidFill>
              </a:rPr>
              <a:t>GOOD = one consistent argument; confronts where capital</a:t>
            </a:r>
          </a:p>
          <a:p>
            <a:pPr>
              <a:spcAft>
                <a:spcPts val="600"/>
              </a:spcAft>
            </a:pPr>
            <a:r>
              <a:rPr sz="1150" b="0">
                <a:solidFill>
                  <a:srgbClr val="6B6B72"/>
                </a:solidFill>
              </a:rPr>
              <a:t>should be pulled from and allocated to; decision-ready.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99632" y="2542032"/>
            <a:ext cx="5486400" cy="3611880"/>
          </a:xfrm>
          <a:prstGeom prst="roundRect">
            <a:avLst>
              <a:gd name="adj" fmla="val 6000"/>
            </a:avLst>
          </a:prstGeom>
          <a:solidFill>
            <a:srgbClr val="F7E3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199632" y="1874519"/>
            <a:ext cx="5486400" cy="603504"/>
          </a:xfrm>
          <a:prstGeom prst="roundRect">
            <a:avLst>
              <a:gd name="adj" fmla="val 6000"/>
            </a:avLst>
          </a:prstGeom>
          <a:solidFill>
            <a:srgbClr val="DD6B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64592" rtlCol="0" anchor="ctr"/>
          <a:lstStyle/>
          <a:p>
            <a:pPr algn="ctr"/>
            <a:r>
              <a:rPr sz="1400" b="1">
                <a:solidFill>
                  <a:srgbClr val="FFFFFF"/>
                </a:solidFill>
              </a:rPr>
              <a:t>INDIVIDUAL WORK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91072" y="2670048"/>
            <a:ext cx="530352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200" b="0">
                <a:solidFill>
                  <a:srgbClr val="3F3F46"/>
                </a:solidFill>
              </a:rPr>
              <a:t>• A decision/angle SEPARATE from the group (no leakage)</a:t>
            </a:r>
          </a:p>
          <a:p>
            <a:pPr>
              <a:spcAft>
                <a:spcPts val="600"/>
              </a:spcAft>
            </a:pPr>
            <a:r>
              <a:rPr sz="1200" b="0">
                <a:solidFill>
                  <a:srgbClr val="3F3F46"/>
                </a:solidFill>
              </a:rPr>
              <a:t>• Memo: BLUF, concise, hard page ceiling</a:t>
            </a:r>
          </a:p>
          <a:p>
            <a:pPr>
              <a:spcAft>
                <a:spcPts val="600"/>
              </a:spcAft>
            </a:pPr>
            <a:r>
              <a:rPr sz="1200" b="0">
                <a:solidFill>
                  <a:srgbClr val="3F3F46"/>
                </a:solidFill>
              </a:rPr>
              <a:t>• Reflection: apply the course to YOUR OWN context</a:t>
            </a:r>
          </a:p>
          <a:p>
            <a:pPr>
              <a:spcAft>
                <a:spcPts val="600"/>
              </a:spcAft>
            </a:pPr>
            <a:r>
              <a:rPr sz="1200" b="0">
                <a:solidFill>
                  <a:srgbClr val="3F3F46"/>
                </a:solidFill>
              </a:rPr>
              <a:t>• Format is graded too (board-memo craft)</a:t>
            </a:r>
          </a:p>
          <a:p>
            <a:pPr>
              <a:spcAft>
                <a:spcPts val="600"/>
              </a:spcAft>
            </a:pPr>
            <a:r>
              <a:rPr sz="1150" b="1">
                <a:solidFill>
                  <a:srgbClr val="DD6B20"/>
                </a:solidFill>
              </a:rPr>
              <a:t>GOOD = specific and honest; not “the right answer” but</a:t>
            </a:r>
          </a:p>
          <a:p>
            <a:pPr>
              <a:spcAft>
                <a:spcPts val="600"/>
              </a:spcAft>
            </a:pPr>
            <a:r>
              <a:rPr sz="1150" b="0">
                <a:solidFill>
                  <a:srgbClr val="6B6B72"/>
                </a:solidFill>
              </a:rPr>
              <a:t>depth of application and insight; clear and consistent.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D6B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DD6B20"/>
                </a:solidFill>
              </a:rPr>
              <a:t>GUEST CEO / EXECUTIVE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749808"/>
            <a:ext cx="111556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3F3F46"/>
                </a:solidFill>
              </a:rPr>
              <a:t>What happens when the guest visits (S2 · S4 · S6)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1874519"/>
            <a:ext cx="658368" cy="658368"/>
          </a:xfrm>
          <a:prstGeom prst="ellipse">
            <a:avLst/>
          </a:prstGeom>
          <a:solidFill>
            <a:srgbClr val="DD6B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71600" y="1874519"/>
            <a:ext cx="10332720" cy="1188720"/>
          </a:xfrm>
          <a:prstGeom prst="roundRect">
            <a:avLst>
              <a:gd name="adj" fmla="val 6000"/>
            </a:avLst>
          </a:prstGeom>
          <a:solidFill>
            <a:srgbClr val="F2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rtlCol="0" anchor="ctr"/>
          <a:lstStyle/>
          <a:p>
            <a:pPr algn="ctr"/>
            <a:r>
              <a:rPr sz="1500" b="1">
                <a:solidFill>
                  <a:srgbClr val="3F3F46"/>
                </a:solidFill>
              </a:rPr>
              <a:t>MINI-NARRATIVE  (~15–20 min)</a:t>
            </a:r>
          </a:p>
          <a:p>
            <a:r>
              <a:rPr sz="1200">
                <a:solidFill>
                  <a:srgbClr val="6B6B72"/>
                </a:solidFill>
              </a:rPr>
              <a:t>Tells a case from real experience: at S2, a capital allocation/M&amp;A decision; at S4, an activist / restructuring episode.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3246120"/>
            <a:ext cx="658368" cy="658368"/>
          </a:xfrm>
          <a:prstGeom prst="ellipse">
            <a:avLst/>
          </a:prstGeom>
          <a:solidFill>
            <a:srgbClr val="8A8D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371600" y="3246120"/>
            <a:ext cx="10332720" cy="1188720"/>
          </a:xfrm>
          <a:prstGeom prst="roundRect">
            <a:avLst>
              <a:gd name="adj" fmla="val 6000"/>
            </a:avLst>
          </a:prstGeom>
          <a:solidFill>
            <a:srgbClr val="F2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rtlCol="0" anchor="ctr"/>
          <a:lstStyle/>
          <a:p>
            <a:pPr algn="ctr"/>
            <a:r>
              <a:rPr sz="1500" b="1">
                <a:solidFill>
                  <a:srgbClr val="3F3F46"/>
                </a:solidFill>
              </a:rPr>
              <a:t>SIMULATION / PRESENTATION</a:t>
            </a:r>
          </a:p>
          <a:p>
            <a:r>
              <a:rPr sz="1200">
                <a:solidFill>
                  <a:srgbClr val="6B6B72"/>
                </a:solidFill>
              </a:rPr>
              <a:t>Students perform; the guest questions hard from a BOARD perspective (without belittling).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4617720"/>
            <a:ext cx="658368" cy="658368"/>
          </a:xfrm>
          <a:prstGeom prst="ellipse">
            <a:avLst/>
          </a:prstGeom>
          <a:solidFill>
            <a:srgbClr val="3F3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371600" y="4617720"/>
            <a:ext cx="10332720" cy="1188720"/>
          </a:xfrm>
          <a:prstGeom prst="roundRect">
            <a:avLst>
              <a:gd name="adj" fmla="val 6000"/>
            </a:avLst>
          </a:prstGeom>
          <a:solidFill>
            <a:srgbClr val="F2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rtlCol="0" anchor="ctr"/>
          <a:lstStyle/>
          <a:p>
            <a:pPr algn="ctr"/>
            <a:r>
              <a:rPr sz="1500" b="1">
                <a:solidFill>
                  <a:srgbClr val="3F3F46"/>
                </a:solidFill>
              </a:rPr>
              <a:t>FEEDBACK</a:t>
            </a:r>
          </a:p>
          <a:p>
            <a:r>
              <a:rPr sz="1200">
                <a:solidFill>
                  <a:srgbClr val="6B6B72"/>
                </a:solidFill>
              </a:rPr>
              <a:t>4 dimensions: strategic response · negotiation · signalling · governance. 3 questions: would you defend this to your own board? where does the capital come from? does it hold up against an activist?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263640"/>
            <a:ext cx="112471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DD6B20"/>
                </a:solidFill>
              </a:rPr>
              <a:t>The guest does NOT assign the grade — their assessment is advisory; the final grade is the instructor's. At S6, the 3-person CEO panel frames the opening, scores, and gives feedback.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506</Words>
  <Application>Microsoft Office PowerPoint</Application>
  <PresentationFormat>Custom</PresentationFormat>
  <Paragraphs>67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Hakan Goral</dc:creator>
  <cp:keywords/>
  <dc:description>generated using python-pptx</dc:description>
  <cp:lastModifiedBy>Hakan GÖRAL</cp:lastModifiedBy>
  <cp:revision>2</cp:revision>
  <dcterms:created xsi:type="dcterms:W3CDTF">2013-01-27T09:14:16Z</dcterms:created>
  <dcterms:modified xsi:type="dcterms:W3CDTF">2026-07-15T20:42:52Z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cff1a8a-89d5-4a8c-b5a7-ac0ac2e7842a_Enabled">
    <vt:lpwstr>true</vt:lpwstr>
  </property>
  <property fmtid="{D5CDD505-2E9C-101B-9397-08002B2CF9AE}" pid="3" name="MSIP_Label_acff1a8a-89d5-4a8c-b5a7-ac0ac2e7842a_SetDate">
    <vt:lpwstr>2026-07-15T20:42:52Z</vt:lpwstr>
  </property>
  <property fmtid="{D5CDD505-2E9C-101B-9397-08002B2CF9AE}" pid="4" name="MSIP_Label_acff1a8a-89d5-4a8c-b5a7-ac0ac2e7842a_Method">
    <vt:lpwstr>Standard</vt:lpwstr>
  </property>
  <property fmtid="{D5CDD505-2E9C-101B-9397-08002B2CF9AE}" pid="5" name="MSIP_Label_acff1a8a-89d5-4a8c-b5a7-ac0ac2e7842a_Name">
    <vt:lpwstr>Genel</vt:lpwstr>
  </property>
  <property fmtid="{D5CDD505-2E9C-101B-9397-08002B2CF9AE}" pid="6" name="MSIP_Label_acff1a8a-89d5-4a8c-b5a7-ac0ac2e7842a_SiteId">
    <vt:lpwstr>f39afd33-db8a-440d-bdb5-343eeee32707</vt:lpwstr>
  </property>
  <property fmtid="{D5CDD505-2E9C-101B-9397-08002B2CF9AE}" pid="7" name="MSIP_Label_acff1a8a-89d5-4a8c-b5a7-ac0ac2e7842a_ActionId">
    <vt:lpwstr>99bb6990-b058-4831-8d0a-ecac20bbf154</vt:lpwstr>
  </property>
  <property fmtid="{D5CDD505-2E9C-101B-9397-08002B2CF9AE}" pid="8" name="MSIP_Label_acff1a8a-89d5-4a8c-b5a7-ac0ac2e7842a_ContentBits">
    <vt:lpwstr>2</vt:lpwstr>
  </property>
  <property fmtid="{D5CDD505-2E9C-101B-9397-08002B2CF9AE}" pid="9" name="MSIP_Label_acff1a8a-89d5-4a8c-b5a7-ac0ac2e7842a_Tag">
    <vt:lpwstr>10, 3, 0, 1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Genel</vt:lpwstr>
  </property>
</Properties>
</file>